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88" r:id="rId2"/>
    <p:sldId id="520" r:id="rId3"/>
    <p:sldId id="802" r:id="rId4"/>
    <p:sldId id="797" r:id="rId5"/>
    <p:sldId id="795" r:id="rId6"/>
    <p:sldId id="810" r:id="rId7"/>
    <p:sldId id="805" r:id="rId8"/>
    <p:sldId id="811" r:id="rId9"/>
    <p:sldId id="812" r:id="rId10"/>
    <p:sldId id="806" r:id="rId11"/>
    <p:sldId id="809" r:id="rId12"/>
    <p:sldId id="804" r:id="rId13"/>
    <p:sldId id="808" r:id="rId14"/>
    <p:sldId id="801" r:id="rId15"/>
  </p:sldIdLst>
  <p:sldSz cx="9144000" cy="5143500" type="screen16x9"/>
  <p:notesSz cx="6950075" cy="9236075"/>
  <p:defaultTextStyle>
    <a:defPPr>
      <a:defRPr lang="en-US"/>
    </a:defPPr>
    <a:lvl1pPr marL="0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8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55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33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11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89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66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45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22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93E"/>
    <a:srgbClr val="3C636C"/>
    <a:srgbClr val="000000"/>
    <a:srgbClr val="0DAB85"/>
    <a:srgbClr val="21546D"/>
    <a:srgbClr val="1692D0"/>
    <a:srgbClr val="95A5A5"/>
    <a:srgbClr val="955E0D"/>
    <a:srgbClr val="7A94AA"/>
    <a:srgbClr val="734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39" autoAdjust="0"/>
  </p:normalViewPr>
  <p:slideViewPr>
    <p:cSldViewPr snapToGrid="0" snapToObjects="1">
      <p:cViewPr>
        <p:scale>
          <a:sx n="108" d="100"/>
          <a:sy n="108" d="100"/>
        </p:scale>
        <p:origin x="-78" y="-36"/>
      </p:cViewPr>
      <p:guideLst>
        <p:guide orient="horz"/>
        <p:guide pos="3840"/>
        <p:guide pos="2880"/>
      </p:guideLst>
    </p:cSldViewPr>
  </p:slideViewPr>
  <p:outlineViewPr>
    <p:cViewPr>
      <p:scale>
        <a:sx n="33" d="100"/>
        <a:sy n="33" d="100"/>
      </p:scale>
      <p:origin x="0" y="132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14" y="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AD1A594-041B-449E-89BC-5A6CB1F5A9AB}" type="datetimeFigureOut">
              <a:rPr lang="id-ID" smtClean="0"/>
              <a:pPr/>
              <a:t>22/04/2024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3DDDC53-01B7-4E0F-8BE2-02DC8C67218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1936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E3CCC32-3486-46B1-A8B7-921064D8D59D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4D1495A-DD81-44F4-9F54-1F39867BF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78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55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33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11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89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66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45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22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9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96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12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72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4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46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19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14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4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98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1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729162"/>
            <a:ext cx="9144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8457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86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7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42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51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00" y="-38100"/>
            <a:ext cx="881491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5" r:id="rId4"/>
    <p:sldLayoutId id="2147483680" r:id="rId5"/>
    <p:sldLayoutId id="2147483686" r:id="rId6"/>
  </p:sldLayoutIdLst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lang="en-US" sz="23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Roboto Medium" panose="02000000000000000000" pitchFamily="2" charset="0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5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4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2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200" kern="1200" dirty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inhcm2@viettel.com.v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oant245@viettel.com.v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013" y="2430470"/>
            <a:ext cx="2482302" cy="2580073"/>
          </a:xfrm>
          <a:prstGeom prst="rect">
            <a:avLst/>
          </a:prstGeom>
          <a:solidFill>
            <a:schemeClr val="accent2">
              <a:lumMod val="75000"/>
              <a:alpha val="0"/>
            </a:schemeClr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01" y="1407726"/>
            <a:ext cx="1374528" cy="3509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7530" y="1796925"/>
            <a:ext cx="6602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QUẢN LÝ THI TỐT NGHIỆP THPT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0380" name="Picture 503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867" y="23528"/>
            <a:ext cx="713691" cy="3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2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Những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vấn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đề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lưu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ý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triển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khai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sử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dụng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phần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mềm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" name="Snip Single Corner Rectangle 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9" name="Snip Single Corner Rectangle 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06551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Điểm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tiếp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nhận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nhập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minh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chứng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8567" y="1373288"/>
            <a:ext cx="7504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khi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soát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đối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chứng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từ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CSDLQG&amp;DC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điểm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TNHS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cần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duyệt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minh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chứng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cho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thí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sinh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trạng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thái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duyệt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minh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chứng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sẽ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được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hiển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thị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cho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thí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sinh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theo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dõi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838" y="2005715"/>
            <a:ext cx="5790041" cy="226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4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Những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vấn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đề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lưu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ý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triển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khai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sử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dụng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phần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mềm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" name="Snip Single Corner Rectangle 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9" name="Snip Single Corner Rectangle 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06551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Lưu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ý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khác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8567" y="1373288"/>
            <a:ext cx="75047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Không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cài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đặt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mềm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VPN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trên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ảo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để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sử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dụng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Khi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sử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dụng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chức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năng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Xuất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danh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sách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trên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trình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duyệt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Google Chrome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sẽ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hiển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thị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hộp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thoại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nhấn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“Keep”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hoặc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Giữ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lại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để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xuất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file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782" t="8051" r="2534" b="14148"/>
          <a:stretch/>
        </p:blipFill>
        <p:spPr>
          <a:xfrm>
            <a:off x="1236016" y="2197356"/>
            <a:ext cx="2806263" cy="6380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847" y="2197356"/>
            <a:ext cx="2791229" cy="64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9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Hướng</a:t>
            </a:r>
            <a:r>
              <a:rPr lang="en-US" sz="2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dẫn</a:t>
            </a:r>
            <a:r>
              <a:rPr lang="en-US" sz="2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thực</a:t>
            </a:r>
            <a:r>
              <a:rPr lang="en-US" sz="2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hành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980317"/>
              </p:ext>
            </p:extLst>
          </p:nvPr>
        </p:nvGraphicFramePr>
        <p:xfrm>
          <a:off x="578224" y="1080934"/>
          <a:ext cx="8060951" cy="277017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36226">
                  <a:extLst>
                    <a:ext uri="{9D8B030D-6E8A-4147-A177-3AD203B41FA5}">
                      <a16:colId xmlns:a16="http://schemas.microsoft.com/office/drawing/2014/main" xmlns="" val="2967165685"/>
                    </a:ext>
                  </a:extLst>
                </a:gridCol>
                <a:gridCol w="7324725">
                  <a:extLst>
                    <a:ext uri="{9D8B030D-6E8A-4147-A177-3AD203B41FA5}">
                      <a16:colId xmlns:a16="http://schemas.microsoft.com/office/drawing/2014/main" xmlns="" val="2014807634"/>
                    </a:ext>
                  </a:extLst>
                </a:gridCol>
              </a:tblGrid>
              <a:tr h="45036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Bước</a:t>
                      </a:r>
                      <a:endParaRPr lang="vi-V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Nội</a:t>
                      </a:r>
                      <a:r>
                        <a:rPr lang="en-US" baseline="0" dirty="0" smtClean="0"/>
                        <a:t> dung </a:t>
                      </a:r>
                      <a:r>
                        <a:rPr lang="en-US" baseline="0" dirty="0" err="1" smtClean="0"/>
                        <a:t>thực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hiện</a:t>
                      </a:r>
                      <a:endParaRPr lang="vi-V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61734533"/>
                  </a:ext>
                </a:extLst>
              </a:tr>
              <a:tr h="475237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 algn="l" defTabSz="685766" rtl="0" eaLnBrk="1" latinLnBrk="0" hangingPunct="1"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US" sz="14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Đăng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nhập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với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vai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trò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Điểm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tiếp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nhận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</a:p>
                    <a:p>
                      <a:pPr marL="171450" lvl="1" indent="-171450" algn="l" defTabSz="685766" rtl="0" eaLnBrk="1" latinLnBrk="0" hangingPunct="1"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Tạo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tài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khoản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cấp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cho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thí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sinh</a:t>
                      </a:r>
                      <a:endParaRPr lang="en-US" sz="1400" kern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lvl="1" indent="-171450" algn="l" defTabSz="685766" rtl="0" eaLnBrk="1" latinLnBrk="0" hangingPunct="1"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Tạo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phiếu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đăng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ký</a:t>
                      </a:r>
                      <a:endParaRPr lang="en-US" sz="1400" kern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lvl="1" indent="-171450" algn="l" defTabSz="685766" rtl="0" eaLnBrk="1" latinLnBrk="0" hangingPunct="1"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Duyệt</a:t>
                      </a:r>
                      <a:r>
                        <a:rPr lang="en-US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14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Từ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chối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duyệt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phiếu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đăng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ký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In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phiếu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đăng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ký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số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1,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số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2,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trang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bìa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244260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1" indent="-171450" algn="l" defTabSz="685766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Xếp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phòng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thi</a:t>
                      </a:r>
                      <a:endParaRPr lang="en-US" sz="1400" kern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5011230"/>
                  </a:ext>
                </a:extLst>
              </a:tr>
              <a:tr h="450369">
                <a:tc>
                  <a:txBody>
                    <a:bodyPr/>
                    <a:lstStyle/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1400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1" indent="-171450" algn="l" defTabSz="685766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Thực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hành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sử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dụng</a:t>
                      </a:r>
                      <a:r>
                        <a:rPr lang="en-US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tool HTC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26375898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" name="Snip Single Corner Rectangle 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9" name="Snip Single Corner Rectangle 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89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" y="114300"/>
            <a:ext cx="532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Link </a:t>
            </a:r>
            <a:r>
              <a:rPr lang="en-US" b="1" dirty="0" err="1" smtClean="0">
                <a:solidFill>
                  <a:schemeClr val="accent2"/>
                </a:solidFill>
              </a:rPr>
              <a:t>truy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cập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hệ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thống</a:t>
            </a:r>
            <a:r>
              <a:rPr lang="en-US" b="1" dirty="0" smtClean="0">
                <a:solidFill>
                  <a:schemeClr val="accent2"/>
                </a:solidFill>
              </a:rPr>
              <a:t> demo </a:t>
            </a:r>
            <a:r>
              <a:rPr lang="en-US" b="1" dirty="0" err="1" smtClean="0">
                <a:solidFill>
                  <a:schemeClr val="accent2"/>
                </a:solidFill>
              </a:rPr>
              <a:t>và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tài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khoản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708660"/>
            <a:ext cx="80238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Link </a:t>
            </a:r>
            <a:r>
              <a:rPr lang="en-US" sz="2000" dirty="0" err="1" smtClean="0"/>
              <a:t>truy</a:t>
            </a:r>
            <a:r>
              <a:rPr lang="en-US" sz="2000" dirty="0" smtClean="0"/>
              <a:t> </a:t>
            </a:r>
            <a:r>
              <a:rPr lang="en-US" sz="2000" dirty="0" err="1" smtClean="0"/>
              <a:t>cập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rgbClr val="FF0000"/>
                </a:solidFill>
              </a:rPr>
              <a:t>27.68.195.108:8080</a:t>
            </a:r>
          </a:p>
          <a:p>
            <a:r>
              <a:rPr lang="en-US" sz="2000" dirty="0" smtClean="0"/>
              <a:t> 			(</a:t>
            </a:r>
            <a:r>
              <a:rPr lang="en-US" sz="2000" dirty="0" err="1" smtClean="0"/>
              <a:t>Truy</a:t>
            </a:r>
            <a:r>
              <a:rPr lang="en-US" sz="2000" dirty="0" smtClean="0"/>
              <a:t> </a:t>
            </a:r>
            <a:r>
              <a:rPr lang="en-US" sz="2000" dirty="0" err="1" smtClean="0"/>
              <a:t>cập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qua VPN)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err="1" smtClean="0"/>
              <a:t>Tài</a:t>
            </a:r>
            <a:r>
              <a:rPr lang="en-US" sz="2000" dirty="0" smtClean="0"/>
              <a:t> </a:t>
            </a:r>
            <a:r>
              <a:rPr lang="en-US" sz="2000" dirty="0" err="1" smtClean="0"/>
              <a:t>khoản</a:t>
            </a:r>
            <a:r>
              <a:rPr lang="en-US" sz="2000" dirty="0" smtClean="0"/>
              <a:t>: </a:t>
            </a:r>
            <a:r>
              <a:rPr lang="en-US" sz="2000" b="1" dirty="0" err="1" smtClean="0"/>
              <a:t>Như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thống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thật</a:t>
            </a:r>
            <a:endParaRPr lang="en-US" sz="2000" b="1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Download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mềm</a:t>
            </a:r>
            <a:r>
              <a:rPr lang="en-US" sz="2000" dirty="0" smtClean="0"/>
              <a:t> </a:t>
            </a:r>
            <a:r>
              <a:rPr lang="en-US" sz="2000" dirty="0" err="1" smtClean="0"/>
              <a:t>hỗ</a:t>
            </a:r>
            <a:r>
              <a:rPr lang="en-US" sz="2000" dirty="0" smtClean="0"/>
              <a:t> </a:t>
            </a:r>
            <a:r>
              <a:rPr lang="en-US" sz="2000" dirty="0" err="1" smtClean="0"/>
              <a:t>trợ</a:t>
            </a:r>
            <a:r>
              <a:rPr lang="en-US" sz="2000" dirty="0" smtClean="0"/>
              <a:t> </a:t>
            </a:r>
            <a:r>
              <a:rPr lang="en-US" sz="2000" dirty="0" err="1" smtClean="0"/>
              <a:t>chấm</a:t>
            </a: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: </a:t>
            </a:r>
            <a:r>
              <a:rPr lang="en-US" sz="2000" dirty="0" err="1" smtClean="0"/>
              <a:t>Trang</a:t>
            </a:r>
            <a:r>
              <a:rPr lang="en-US" sz="2000" dirty="0" smtClean="0"/>
              <a:t> </a:t>
            </a:r>
            <a:r>
              <a:rPr lang="en-US" sz="2000" dirty="0" err="1" smtClean="0"/>
              <a:t>chủ</a:t>
            </a:r>
            <a:r>
              <a:rPr lang="en-US" sz="2000" dirty="0" smtClean="0"/>
              <a:t> &gt;&gt; Download </a:t>
            </a:r>
            <a:r>
              <a:rPr lang="en-US" sz="2000" dirty="0" err="1" smtClean="0"/>
              <a:t>tài</a:t>
            </a:r>
            <a:r>
              <a:rPr lang="en-US" sz="2000" dirty="0" smtClean="0"/>
              <a:t> </a:t>
            </a:r>
            <a:r>
              <a:rPr lang="en-US" sz="2000" dirty="0" err="1" smtClean="0"/>
              <a:t>nguyên</a:t>
            </a:r>
            <a:r>
              <a:rPr lang="en-US" sz="2000" dirty="0" smtClean="0"/>
              <a:t> </a:t>
            </a:r>
            <a:r>
              <a:rPr lang="en-US" sz="2000" dirty="0" err="1" smtClean="0"/>
              <a:t>hệ</a:t>
            </a:r>
            <a:r>
              <a:rPr lang="en-US" sz="2000" dirty="0" smtClean="0"/>
              <a:t> </a:t>
            </a:r>
            <a:r>
              <a:rPr lang="en-US" sz="2000" dirty="0" err="1" smtClean="0"/>
              <a:t>thống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err="1" smtClean="0"/>
              <a:t>Tài</a:t>
            </a:r>
            <a:r>
              <a:rPr lang="en-US" sz="2000" dirty="0" smtClean="0"/>
              <a:t> </a:t>
            </a:r>
            <a:r>
              <a:rPr lang="en-US" sz="2000" dirty="0" err="1" smtClean="0"/>
              <a:t>khoản</a:t>
            </a:r>
            <a:r>
              <a:rPr lang="en-US" sz="2000" dirty="0" smtClean="0"/>
              <a:t> </a:t>
            </a:r>
            <a:r>
              <a:rPr lang="en-US" sz="2000" dirty="0" err="1" smtClean="0"/>
              <a:t>đăng</a:t>
            </a:r>
            <a:r>
              <a:rPr lang="en-US" sz="2000" dirty="0" smtClean="0"/>
              <a:t> </a:t>
            </a:r>
            <a:r>
              <a:rPr lang="en-US" sz="2000" dirty="0" err="1" smtClean="0"/>
              <a:t>nhập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mềm</a:t>
            </a:r>
            <a:r>
              <a:rPr lang="en-US" sz="2000" dirty="0" smtClean="0"/>
              <a:t> </a:t>
            </a:r>
            <a:r>
              <a:rPr lang="en-US" sz="2000" dirty="0" err="1" smtClean="0"/>
              <a:t>hỗ</a:t>
            </a:r>
            <a:r>
              <a:rPr lang="en-US" sz="2000" dirty="0" smtClean="0"/>
              <a:t> </a:t>
            </a:r>
            <a:r>
              <a:rPr lang="en-US" sz="2000" dirty="0" err="1" smtClean="0"/>
              <a:t>trợ</a:t>
            </a:r>
            <a:r>
              <a:rPr lang="en-US" sz="2000" dirty="0" smtClean="0"/>
              <a:t> </a:t>
            </a:r>
            <a:r>
              <a:rPr lang="en-US" sz="2000" dirty="0" err="1" smtClean="0"/>
              <a:t>chấm</a:t>
            </a:r>
            <a:r>
              <a:rPr lang="en-US" sz="2000" dirty="0" smtClean="0"/>
              <a:t>: </a:t>
            </a:r>
            <a:r>
              <a:rPr lang="en-US" sz="2000" b="1" dirty="0" smtClean="0"/>
              <a:t>admin/123456a@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5433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Thông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tin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hỗ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trợ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53292"/>
              </p:ext>
            </p:extLst>
          </p:nvPr>
        </p:nvGraphicFramePr>
        <p:xfrm>
          <a:off x="578224" y="1292362"/>
          <a:ext cx="8060951" cy="288193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88544">
                  <a:extLst>
                    <a:ext uri="{9D8B030D-6E8A-4147-A177-3AD203B41FA5}">
                      <a16:colId xmlns:a16="http://schemas.microsoft.com/office/drawing/2014/main" xmlns="" val="2967165685"/>
                    </a:ext>
                  </a:extLst>
                </a:gridCol>
                <a:gridCol w="5372407">
                  <a:extLst>
                    <a:ext uri="{9D8B030D-6E8A-4147-A177-3AD203B41FA5}">
                      <a16:colId xmlns:a16="http://schemas.microsoft.com/office/drawing/2014/main" xmlns="" val="2014807634"/>
                    </a:ext>
                  </a:extLst>
                </a:gridCol>
              </a:tblGrid>
              <a:tr h="450369"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Thông</a:t>
                      </a:r>
                      <a:r>
                        <a:rPr lang="en-US" baseline="0" dirty="0" smtClean="0"/>
                        <a:t> tin </a:t>
                      </a:r>
                      <a:r>
                        <a:rPr lang="en-US" baseline="0" dirty="0" err="1" smtClean="0"/>
                        <a:t>hỗ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trợ</a:t>
                      </a:r>
                      <a:endParaRPr lang="vi-V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61734533"/>
                  </a:ext>
                </a:extLst>
              </a:tr>
              <a:tr h="475237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Sở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GD&amp;ĐT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Cao Mai </a:t>
                      </a:r>
                      <a:r>
                        <a:rPr lang="en-US" sz="14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Linh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0974.123.091 (SĐT/</a:t>
                      </a: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Zalo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), 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hlinkClick r:id="rId3"/>
                        </a:rPr>
                        <a:t>linhcm2@viettel.com.vn</a:t>
                      </a:r>
                      <a:endParaRPr lang="en-US" sz="1400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85750" marR="0" lvl="1" indent="-2857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Nguyễn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Thị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Hoa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0344.052.266 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(SĐT/</a:t>
                      </a: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Zalo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hoant245@viettel.com.vn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244260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Điểm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TNHS</a:t>
                      </a:r>
                    </a:p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1" indent="-171450" algn="l" defTabSz="685766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Hotline: 18008000 </a:t>
                      </a:r>
                      <a:r>
                        <a:rPr lang="en-US" sz="14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nhánh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số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2</a:t>
                      </a:r>
                      <a:endParaRPr lang="en-US" sz="1400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5011230"/>
                  </a:ext>
                </a:extLst>
              </a:tr>
              <a:tr h="450369">
                <a:tc>
                  <a:txBody>
                    <a:bodyPr/>
                    <a:lstStyle/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Thí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sinh</a:t>
                      </a:r>
                      <a:endParaRPr lang="en-US" sz="1400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1" indent="-171450" algn="l" defTabSz="685766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Hotline: 18008000 </a:t>
                      </a:r>
                      <a:r>
                        <a:rPr lang="en-US" sz="14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nhánh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số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2</a:t>
                      </a:r>
                      <a:endParaRPr lang="en-US" sz="14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26375898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" name="Snip Single Corner Rectangle 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9" name="Snip Single Corner Rectangle 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878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60686" y="574590"/>
            <a:ext cx="1969645" cy="424732"/>
            <a:chOff x="860687" y="1495713"/>
            <a:chExt cx="1580944" cy="424732"/>
          </a:xfrm>
        </p:grpSpPr>
        <p:sp>
          <p:nvSpPr>
            <p:cNvPr id="16" name="Title 6"/>
            <p:cNvSpPr txBox="1">
              <a:spLocks/>
            </p:cNvSpPr>
            <p:nvPr/>
          </p:nvSpPr>
          <p:spPr>
            <a:xfrm>
              <a:off x="1093197" y="1495713"/>
              <a:ext cx="1348434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766">
                <a:lnSpc>
                  <a:spcPct val="90000"/>
                </a:lnSpc>
                <a:spcBef>
                  <a:spcPct val="0"/>
                </a:spcBef>
              </a:pPr>
              <a:r>
                <a:rPr lang="en-US" sz="2400" b="1" dirty="0" err="1">
                  <a:solidFill>
                    <a:schemeClr val="bg1">
                      <a:lumMod val="50000"/>
                    </a:schemeClr>
                  </a:solidFill>
                  <a:latin typeface="+mj-lt"/>
                  <a:ea typeface="Roboto Medium" panose="02000000000000000000" pitchFamily="2" charset="0"/>
                  <a:cs typeface="+mj-cs"/>
                </a:rPr>
                <a:t>Nội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Roboto Medium" panose="02000000000000000000" pitchFamily="2" charset="0"/>
                  <a:cs typeface="+mj-cs"/>
                </a:rPr>
                <a:t> dung</a:t>
              </a:r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860687" y="1624272"/>
              <a:ext cx="166588" cy="145362"/>
            </a:xfrm>
            <a:custGeom>
              <a:avLst/>
              <a:gdLst>
                <a:gd name="T0" fmla="*/ 40 w 280"/>
                <a:gd name="T1" fmla="*/ 160 h 200"/>
                <a:gd name="T2" fmla="*/ 20 w 280"/>
                <a:gd name="T3" fmla="*/ 160 h 200"/>
                <a:gd name="T4" fmla="*/ 0 w 280"/>
                <a:gd name="T5" fmla="*/ 180 h 200"/>
                <a:gd name="T6" fmla="*/ 20 w 280"/>
                <a:gd name="T7" fmla="*/ 200 h 200"/>
                <a:gd name="T8" fmla="*/ 40 w 280"/>
                <a:gd name="T9" fmla="*/ 200 h 200"/>
                <a:gd name="T10" fmla="*/ 60 w 280"/>
                <a:gd name="T11" fmla="*/ 180 h 200"/>
                <a:gd name="T12" fmla="*/ 40 w 280"/>
                <a:gd name="T13" fmla="*/ 160 h 200"/>
                <a:gd name="T14" fmla="*/ 40 w 280"/>
                <a:gd name="T15" fmla="*/ 80 h 200"/>
                <a:gd name="T16" fmla="*/ 20 w 280"/>
                <a:gd name="T17" fmla="*/ 80 h 200"/>
                <a:gd name="T18" fmla="*/ 0 w 280"/>
                <a:gd name="T19" fmla="*/ 100 h 200"/>
                <a:gd name="T20" fmla="*/ 20 w 280"/>
                <a:gd name="T21" fmla="*/ 120 h 200"/>
                <a:gd name="T22" fmla="*/ 40 w 280"/>
                <a:gd name="T23" fmla="*/ 120 h 200"/>
                <a:gd name="T24" fmla="*/ 60 w 280"/>
                <a:gd name="T25" fmla="*/ 100 h 200"/>
                <a:gd name="T26" fmla="*/ 40 w 280"/>
                <a:gd name="T27" fmla="*/ 80 h 200"/>
                <a:gd name="T28" fmla="*/ 40 w 280"/>
                <a:gd name="T29" fmla="*/ 0 h 200"/>
                <a:gd name="T30" fmla="*/ 20 w 280"/>
                <a:gd name="T31" fmla="*/ 0 h 200"/>
                <a:gd name="T32" fmla="*/ 0 w 280"/>
                <a:gd name="T33" fmla="*/ 20 h 200"/>
                <a:gd name="T34" fmla="*/ 20 w 280"/>
                <a:gd name="T35" fmla="*/ 40 h 200"/>
                <a:gd name="T36" fmla="*/ 40 w 280"/>
                <a:gd name="T37" fmla="*/ 40 h 200"/>
                <a:gd name="T38" fmla="*/ 60 w 280"/>
                <a:gd name="T39" fmla="*/ 20 h 200"/>
                <a:gd name="T40" fmla="*/ 40 w 280"/>
                <a:gd name="T41" fmla="*/ 0 h 200"/>
                <a:gd name="T42" fmla="*/ 120 w 280"/>
                <a:gd name="T43" fmla="*/ 40 h 200"/>
                <a:gd name="T44" fmla="*/ 260 w 280"/>
                <a:gd name="T45" fmla="*/ 40 h 200"/>
                <a:gd name="T46" fmla="*/ 280 w 280"/>
                <a:gd name="T47" fmla="*/ 20 h 200"/>
                <a:gd name="T48" fmla="*/ 260 w 280"/>
                <a:gd name="T49" fmla="*/ 0 h 200"/>
                <a:gd name="T50" fmla="*/ 120 w 280"/>
                <a:gd name="T51" fmla="*/ 0 h 200"/>
                <a:gd name="T52" fmla="*/ 100 w 280"/>
                <a:gd name="T53" fmla="*/ 20 h 200"/>
                <a:gd name="T54" fmla="*/ 120 w 280"/>
                <a:gd name="T55" fmla="*/ 40 h 200"/>
                <a:gd name="T56" fmla="*/ 260 w 280"/>
                <a:gd name="T57" fmla="*/ 80 h 200"/>
                <a:gd name="T58" fmla="*/ 120 w 280"/>
                <a:gd name="T59" fmla="*/ 80 h 200"/>
                <a:gd name="T60" fmla="*/ 100 w 280"/>
                <a:gd name="T61" fmla="*/ 100 h 200"/>
                <a:gd name="T62" fmla="*/ 120 w 280"/>
                <a:gd name="T63" fmla="*/ 120 h 200"/>
                <a:gd name="T64" fmla="*/ 260 w 280"/>
                <a:gd name="T65" fmla="*/ 120 h 200"/>
                <a:gd name="T66" fmla="*/ 280 w 280"/>
                <a:gd name="T67" fmla="*/ 100 h 200"/>
                <a:gd name="T68" fmla="*/ 260 w 280"/>
                <a:gd name="T69" fmla="*/ 80 h 200"/>
                <a:gd name="T70" fmla="*/ 260 w 280"/>
                <a:gd name="T71" fmla="*/ 160 h 200"/>
                <a:gd name="T72" fmla="*/ 120 w 280"/>
                <a:gd name="T73" fmla="*/ 160 h 200"/>
                <a:gd name="T74" fmla="*/ 100 w 280"/>
                <a:gd name="T75" fmla="*/ 180 h 200"/>
                <a:gd name="T76" fmla="*/ 120 w 280"/>
                <a:gd name="T77" fmla="*/ 200 h 200"/>
                <a:gd name="T78" fmla="*/ 260 w 280"/>
                <a:gd name="T79" fmla="*/ 200 h 200"/>
                <a:gd name="T80" fmla="*/ 280 w 280"/>
                <a:gd name="T81" fmla="*/ 180 h 200"/>
                <a:gd name="T82" fmla="*/ 260 w 280"/>
                <a:gd name="T83" fmla="*/ 16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0" h="200">
                  <a:moveTo>
                    <a:pt x="40" y="160"/>
                  </a:moveTo>
                  <a:cubicBezTo>
                    <a:pt x="20" y="160"/>
                    <a:pt x="20" y="160"/>
                    <a:pt x="20" y="160"/>
                  </a:cubicBezTo>
                  <a:cubicBezTo>
                    <a:pt x="9" y="160"/>
                    <a:pt x="0" y="169"/>
                    <a:pt x="0" y="180"/>
                  </a:cubicBezTo>
                  <a:cubicBezTo>
                    <a:pt x="0" y="191"/>
                    <a:pt x="9" y="200"/>
                    <a:pt x="20" y="200"/>
                  </a:cubicBezTo>
                  <a:cubicBezTo>
                    <a:pt x="40" y="200"/>
                    <a:pt x="40" y="200"/>
                    <a:pt x="40" y="200"/>
                  </a:cubicBezTo>
                  <a:cubicBezTo>
                    <a:pt x="51" y="200"/>
                    <a:pt x="60" y="191"/>
                    <a:pt x="60" y="180"/>
                  </a:cubicBezTo>
                  <a:cubicBezTo>
                    <a:pt x="60" y="169"/>
                    <a:pt x="51" y="160"/>
                    <a:pt x="40" y="160"/>
                  </a:cubicBezTo>
                  <a:close/>
                  <a:moveTo>
                    <a:pt x="40" y="80"/>
                  </a:moveTo>
                  <a:cubicBezTo>
                    <a:pt x="20" y="80"/>
                    <a:pt x="20" y="80"/>
                    <a:pt x="20" y="80"/>
                  </a:cubicBezTo>
                  <a:cubicBezTo>
                    <a:pt x="9" y="80"/>
                    <a:pt x="0" y="89"/>
                    <a:pt x="0" y="100"/>
                  </a:cubicBezTo>
                  <a:cubicBezTo>
                    <a:pt x="0" y="111"/>
                    <a:pt x="9" y="120"/>
                    <a:pt x="2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51" y="120"/>
                    <a:pt x="60" y="111"/>
                    <a:pt x="60" y="100"/>
                  </a:cubicBezTo>
                  <a:cubicBezTo>
                    <a:pt x="60" y="89"/>
                    <a:pt x="51" y="80"/>
                    <a:pt x="40" y="80"/>
                  </a:cubicBezTo>
                  <a:close/>
                  <a:moveTo>
                    <a:pt x="4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51" y="40"/>
                    <a:pt x="60" y="31"/>
                    <a:pt x="60" y="20"/>
                  </a:cubicBezTo>
                  <a:cubicBezTo>
                    <a:pt x="60" y="9"/>
                    <a:pt x="51" y="0"/>
                    <a:pt x="40" y="0"/>
                  </a:cubicBezTo>
                  <a:close/>
                  <a:moveTo>
                    <a:pt x="120" y="40"/>
                  </a:moveTo>
                  <a:cubicBezTo>
                    <a:pt x="260" y="40"/>
                    <a:pt x="260" y="40"/>
                    <a:pt x="260" y="40"/>
                  </a:cubicBezTo>
                  <a:cubicBezTo>
                    <a:pt x="271" y="40"/>
                    <a:pt x="280" y="31"/>
                    <a:pt x="280" y="20"/>
                  </a:cubicBezTo>
                  <a:cubicBezTo>
                    <a:pt x="280" y="9"/>
                    <a:pt x="271" y="0"/>
                    <a:pt x="26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09" y="0"/>
                    <a:pt x="100" y="9"/>
                    <a:pt x="100" y="20"/>
                  </a:cubicBezTo>
                  <a:cubicBezTo>
                    <a:pt x="100" y="31"/>
                    <a:pt x="109" y="40"/>
                    <a:pt x="120" y="40"/>
                  </a:cubicBezTo>
                  <a:close/>
                  <a:moveTo>
                    <a:pt x="260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09" y="80"/>
                    <a:pt x="100" y="89"/>
                    <a:pt x="100" y="100"/>
                  </a:cubicBezTo>
                  <a:cubicBezTo>
                    <a:pt x="100" y="111"/>
                    <a:pt x="109" y="120"/>
                    <a:pt x="120" y="120"/>
                  </a:cubicBezTo>
                  <a:cubicBezTo>
                    <a:pt x="260" y="120"/>
                    <a:pt x="260" y="120"/>
                    <a:pt x="260" y="120"/>
                  </a:cubicBezTo>
                  <a:cubicBezTo>
                    <a:pt x="271" y="120"/>
                    <a:pt x="280" y="111"/>
                    <a:pt x="280" y="100"/>
                  </a:cubicBezTo>
                  <a:cubicBezTo>
                    <a:pt x="280" y="89"/>
                    <a:pt x="271" y="80"/>
                    <a:pt x="260" y="80"/>
                  </a:cubicBezTo>
                  <a:close/>
                  <a:moveTo>
                    <a:pt x="260" y="160"/>
                  </a:moveTo>
                  <a:cubicBezTo>
                    <a:pt x="120" y="160"/>
                    <a:pt x="120" y="160"/>
                    <a:pt x="120" y="160"/>
                  </a:cubicBezTo>
                  <a:cubicBezTo>
                    <a:pt x="109" y="160"/>
                    <a:pt x="100" y="169"/>
                    <a:pt x="100" y="180"/>
                  </a:cubicBezTo>
                  <a:cubicBezTo>
                    <a:pt x="100" y="191"/>
                    <a:pt x="109" y="200"/>
                    <a:pt x="120" y="200"/>
                  </a:cubicBezTo>
                  <a:cubicBezTo>
                    <a:pt x="260" y="200"/>
                    <a:pt x="260" y="200"/>
                    <a:pt x="260" y="200"/>
                  </a:cubicBezTo>
                  <a:cubicBezTo>
                    <a:pt x="271" y="200"/>
                    <a:pt x="280" y="191"/>
                    <a:pt x="280" y="180"/>
                  </a:cubicBezTo>
                  <a:cubicBezTo>
                    <a:pt x="280" y="169"/>
                    <a:pt x="271" y="160"/>
                    <a:pt x="260" y="1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04679" y="999322"/>
            <a:ext cx="5600018" cy="613792"/>
            <a:chOff x="2764994" y="892048"/>
            <a:chExt cx="4303777" cy="613792"/>
          </a:xfrm>
        </p:grpSpPr>
        <p:sp>
          <p:nvSpPr>
            <p:cNvPr id="23" name="Content Placeholder 7"/>
            <p:cNvSpPr txBox="1">
              <a:spLocks/>
            </p:cNvSpPr>
            <p:nvPr/>
          </p:nvSpPr>
          <p:spPr>
            <a:xfrm>
              <a:off x="3480220" y="892048"/>
              <a:ext cx="3588551" cy="61241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200000"/>
                </a:lnSpc>
                <a:buNone/>
              </a:pP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Roboto" pitchFamily="2" charset="0"/>
                </a:rPr>
                <a:t>Tổng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Roboto" pitchFamily="2" charset="0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Roboto" pitchFamily="2" charset="0"/>
                </a:rPr>
                <a:t>quan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Roboto" pitchFamily="2" charset="0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Roboto" pitchFamily="2" charset="0"/>
                </a:rPr>
                <a:t>hệ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Roboto" pitchFamily="2" charset="0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Roboto" pitchFamily="2" charset="0"/>
                </a:rPr>
                <a:t>thống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Roboto" pitchFamily="2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64994" y="1182477"/>
              <a:ext cx="3614348" cy="323363"/>
              <a:chOff x="1536772" y="1344158"/>
              <a:chExt cx="3614348" cy="323363"/>
            </a:xfrm>
          </p:grpSpPr>
          <p:sp>
            <p:nvSpPr>
              <p:cNvPr id="5" name="Diamond 4"/>
              <p:cNvSpPr/>
              <p:nvPr/>
            </p:nvSpPr>
            <p:spPr>
              <a:xfrm>
                <a:off x="1536772" y="1344158"/>
                <a:ext cx="323363" cy="323363"/>
              </a:xfrm>
              <a:prstGeom prst="diamond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000" dirty="0">
                    <a:latin typeface="+mj-lt"/>
                    <a:cs typeface="Calibri" panose="020F0502020204030204" pitchFamily="34" charset="0"/>
                  </a:rPr>
                  <a:t>1</a:t>
                </a:r>
                <a:endParaRPr lang="en-US" sz="2000" dirty="0">
                  <a:latin typeface="+mj-lt"/>
                  <a:cs typeface="Calibri" panose="020F0502020204030204" pitchFamily="34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113280" y="1667521"/>
                <a:ext cx="3037840" cy="0"/>
              </a:xfrm>
              <a:prstGeom prst="line">
                <a:avLst/>
              </a:prstGeom>
              <a:ln w="3175">
                <a:solidFill>
                  <a:schemeClr val="accent2">
                    <a:lumMod val="75000"/>
                    <a:alpha val="4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/>
          <p:cNvGrpSpPr/>
          <p:nvPr/>
        </p:nvGrpSpPr>
        <p:grpSpPr>
          <a:xfrm>
            <a:off x="1304682" y="3247299"/>
            <a:ext cx="4702939" cy="612412"/>
            <a:chOff x="1304682" y="3396077"/>
            <a:chExt cx="4702939" cy="612412"/>
          </a:xfrm>
        </p:grpSpPr>
        <p:grpSp>
          <p:nvGrpSpPr>
            <p:cNvPr id="11" name="Group 10"/>
            <p:cNvGrpSpPr/>
            <p:nvPr/>
          </p:nvGrpSpPr>
          <p:grpSpPr>
            <a:xfrm>
              <a:off x="1304682" y="3685126"/>
              <a:ext cx="4702939" cy="323363"/>
              <a:chOff x="1527490" y="3052741"/>
              <a:chExt cx="3614348" cy="323363"/>
            </a:xfrm>
          </p:grpSpPr>
          <p:sp>
            <p:nvSpPr>
              <p:cNvPr id="29" name="Diamond 28"/>
              <p:cNvSpPr/>
              <p:nvPr/>
            </p:nvSpPr>
            <p:spPr>
              <a:xfrm>
                <a:off x="1527490" y="3052741"/>
                <a:ext cx="323363" cy="323363"/>
              </a:xfrm>
              <a:prstGeom prst="diamon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latin typeface="+mj-lt"/>
                    <a:cs typeface="Calibri" panose="020F0502020204030204" pitchFamily="34" charset="0"/>
                  </a:rPr>
                  <a:t>4</a:t>
                </a:r>
                <a:endParaRPr lang="en-US" sz="2000" dirty="0">
                  <a:latin typeface="+mj-lt"/>
                  <a:cs typeface="Calibri" panose="020F0502020204030204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2103998" y="3376104"/>
                <a:ext cx="3037840" cy="0"/>
              </a:xfrm>
              <a:prstGeom prst="line">
                <a:avLst/>
              </a:prstGeom>
              <a:ln w="3175">
                <a:solidFill>
                  <a:schemeClr val="accent2">
                    <a:lumMod val="75000"/>
                    <a:alpha val="4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2290551" y="3396077"/>
              <a:ext cx="1326004" cy="6124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ea typeface="Roboto" pitchFamily="2" charset="0"/>
                  <a:cs typeface="Calibri" panose="020F0502020204030204" pitchFamily="34" charset="0"/>
                </a:rPr>
                <a:t>Thảo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ea typeface="Roboto" pitchFamily="2" charset="0"/>
                  <a:cs typeface="Calibri" panose="020F050202020403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ea typeface="Roboto" pitchFamily="2" charset="0"/>
                  <a:cs typeface="Calibri" panose="020F0502020204030204" pitchFamily="34" charset="0"/>
                </a:rPr>
                <a:t>luận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  <a:ea typeface="Roboto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9" name="Snip Single Corner Rectangle 8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Triangle 11"/>
            <p:cNvSpPr/>
            <p:nvPr/>
          </p:nvSpPr>
          <p:spPr>
            <a:xfrm>
              <a:off x="3157864" y="4907589"/>
              <a:ext cx="159488" cy="68452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2" name="Snip Single Corner Rectangle 21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80128" y="1651318"/>
            <a:ext cx="7606121" cy="707886"/>
            <a:chOff x="2764994" y="1446256"/>
            <a:chExt cx="4793563" cy="707886"/>
          </a:xfrm>
        </p:grpSpPr>
        <p:grpSp>
          <p:nvGrpSpPr>
            <p:cNvPr id="31" name="Group 30"/>
            <p:cNvGrpSpPr/>
            <p:nvPr/>
          </p:nvGrpSpPr>
          <p:grpSpPr>
            <a:xfrm>
              <a:off x="2764994" y="1729065"/>
              <a:ext cx="3614348" cy="323363"/>
              <a:chOff x="1536772" y="2360131"/>
              <a:chExt cx="3614348" cy="323363"/>
            </a:xfrm>
          </p:grpSpPr>
          <p:sp>
            <p:nvSpPr>
              <p:cNvPr id="33" name="Diamond 32"/>
              <p:cNvSpPr/>
              <p:nvPr/>
            </p:nvSpPr>
            <p:spPr>
              <a:xfrm>
                <a:off x="1536772" y="2360131"/>
                <a:ext cx="280641" cy="323363"/>
              </a:xfrm>
              <a:prstGeom prst="diamond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latin typeface="+mj-lt"/>
                    <a:cs typeface="Calibri" panose="020F0502020204030204" pitchFamily="34" charset="0"/>
                  </a:rPr>
                  <a:t>2</a:t>
                </a: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2113280" y="2683494"/>
                <a:ext cx="3037840" cy="0"/>
              </a:xfrm>
              <a:prstGeom prst="line">
                <a:avLst/>
              </a:prstGeom>
              <a:ln w="3175">
                <a:solidFill>
                  <a:schemeClr val="accent2">
                    <a:lumMod val="75000"/>
                    <a:alpha val="4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Rectangle 31"/>
            <p:cNvSpPr/>
            <p:nvPr/>
          </p:nvSpPr>
          <p:spPr>
            <a:xfrm>
              <a:off x="3366978" y="1446256"/>
              <a:ext cx="4191579" cy="7078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/>
            <a:p>
              <a:pPr defTabSz="914400">
                <a:lnSpc>
                  <a:spcPct val="200000"/>
                </a:lnSpc>
                <a:spcBef>
                  <a:spcPct val="20000"/>
                </a:spcBef>
              </a:pP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Những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vấn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đề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lưu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ý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khi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triển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khai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sử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dụng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phần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mềm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304676" y="2409732"/>
            <a:ext cx="6237321" cy="612412"/>
            <a:chOff x="2764994" y="1446256"/>
            <a:chExt cx="4793563" cy="612412"/>
          </a:xfrm>
        </p:grpSpPr>
        <p:grpSp>
          <p:nvGrpSpPr>
            <p:cNvPr id="36" name="Group 35"/>
            <p:cNvGrpSpPr/>
            <p:nvPr/>
          </p:nvGrpSpPr>
          <p:grpSpPr>
            <a:xfrm>
              <a:off x="2764994" y="1729065"/>
              <a:ext cx="3614348" cy="323363"/>
              <a:chOff x="1536772" y="2360131"/>
              <a:chExt cx="3614348" cy="323363"/>
            </a:xfrm>
          </p:grpSpPr>
          <p:sp>
            <p:nvSpPr>
              <p:cNvPr id="38" name="Diamond 37"/>
              <p:cNvSpPr/>
              <p:nvPr/>
            </p:nvSpPr>
            <p:spPr>
              <a:xfrm>
                <a:off x="1536772" y="2360131"/>
                <a:ext cx="323363" cy="323363"/>
              </a:xfrm>
              <a:prstGeom prst="diamon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latin typeface="+mj-lt"/>
                    <a:cs typeface="Calibri" panose="020F0502020204030204" pitchFamily="34" charset="0"/>
                  </a:rPr>
                  <a:t>3</a:t>
                </a:r>
                <a:endParaRPr lang="en-US" sz="2000" dirty="0">
                  <a:latin typeface="+mj-lt"/>
                  <a:cs typeface="Calibri" panose="020F0502020204030204" pitchFamily="34" charset="0"/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113280" y="2683494"/>
                <a:ext cx="3037840" cy="0"/>
              </a:xfrm>
              <a:prstGeom prst="line">
                <a:avLst/>
              </a:prstGeom>
              <a:ln w="3175">
                <a:solidFill>
                  <a:schemeClr val="accent2">
                    <a:lumMod val="75000"/>
                    <a:alpha val="4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3480220" y="1446256"/>
              <a:ext cx="4078337" cy="61241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/>
            <a:p>
              <a:pPr defTabSz="914400">
                <a:lnSpc>
                  <a:spcPct val="200000"/>
                </a:lnSpc>
                <a:spcBef>
                  <a:spcPct val="20000"/>
                </a:spcBef>
              </a:pP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Hướng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dẫn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thực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2000" dirty="0" err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hành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109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Mục</a:t>
            </a:r>
            <a:r>
              <a:rPr lang="en-US" sz="2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tiêu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của </a:t>
            </a:r>
            <a:r>
              <a:rPr lang="en-US" sz="2400" kern="0" dirty="0" err="1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hệ</a:t>
            </a:r>
            <a:r>
              <a:rPr lang="en-US" sz="2400" kern="0" dirty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thống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9144" y="3019465"/>
            <a:ext cx="16147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Cải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tiến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giao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diện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tăng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trải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nghiệm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người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dùng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50192" y="2931793"/>
            <a:ext cx="17952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Dữ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liệu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được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quản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lý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tập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trung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và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cung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cấp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báo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cáo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cho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cấp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quản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lý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22929" y="3060779"/>
            <a:ext cx="197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Tăng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quyền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tự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chủ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của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thí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sinh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75748" y="1351795"/>
            <a:ext cx="2272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Cập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nhật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bổ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sung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biểu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mẫu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báo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cáo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tính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năng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theo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yêu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cầu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năm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 2024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4022" y="1419333"/>
            <a:ext cx="238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Giữ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ổn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định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kỳ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thi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quản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lý thi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tốt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nghiệp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THPT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80634" y="1455691"/>
            <a:ext cx="712380" cy="685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01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5122884" y="1419333"/>
            <a:ext cx="712380" cy="6850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02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333339" y="3025683"/>
            <a:ext cx="712380" cy="6850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03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259647" y="3025683"/>
            <a:ext cx="712380" cy="685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04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6486910" y="3019556"/>
            <a:ext cx="712380" cy="6850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05</a:t>
            </a:r>
            <a:endParaRPr lang="en-US" sz="3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08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66264" y="26987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Tác</a:t>
            </a:r>
            <a:r>
              <a:rPr lang="en-US" sz="2400" kern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nhân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hệ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thống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07142" y="2227890"/>
            <a:ext cx="1075585" cy="10006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43407" y="2360556"/>
            <a:ext cx="15951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Hệ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thống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Tốt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nghiệp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THPT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278307" y="1281692"/>
            <a:ext cx="2876072" cy="2876072"/>
          </a:xfrm>
          <a:prstGeom prst="ellipse">
            <a:avLst/>
          </a:prstGeom>
          <a:noFill/>
          <a:ln cmpd="dbl">
            <a:solidFill>
              <a:srgbClr val="758A8B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898052" y="1872509"/>
            <a:ext cx="145841" cy="290902"/>
          </a:xfrm>
          <a:prstGeom prst="straightConnector1">
            <a:avLst/>
          </a:prstGeom>
          <a:ln>
            <a:solidFill>
              <a:srgbClr val="758A8B">
                <a:alpha val="46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774334" y="2858371"/>
            <a:ext cx="391762" cy="80942"/>
          </a:xfrm>
          <a:prstGeom prst="straightConnector1">
            <a:avLst/>
          </a:prstGeom>
          <a:ln>
            <a:solidFill>
              <a:srgbClr val="758A8B">
                <a:alpha val="46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229467" y="3044544"/>
            <a:ext cx="386020" cy="173170"/>
          </a:xfrm>
          <a:prstGeom prst="straightConnector1">
            <a:avLst/>
          </a:prstGeom>
          <a:ln>
            <a:solidFill>
              <a:srgbClr val="758A8B">
                <a:alpha val="46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738039" y="3288486"/>
            <a:ext cx="0" cy="351246"/>
          </a:xfrm>
          <a:prstGeom prst="straightConnector1">
            <a:avLst/>
          </a:prstGeom>
          <a:ln>
            <a:solidFill>
              <a:srgbClr val="758A8B">
                <a:alpha val="46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508289" y="842463"/>
            <a:ext cx="1173169" cy="982800"/>
            <a:chOff x="3508289" y="842463"/>
            <a:chExt cx="1173169" cy="982800"/>
          </a:xfrm>
        </p:grpSpPr>
        <p:sp>
          <p:nvSpPr>
            <p:cNvPr id="24" name="Oval 23"/>
            <p:cNvSpPr/>
            <p:nvPr/>
          </p:nvSpPr>
          <p:spPr>
            <a:xfrm>
              <a:off x="3629476" y="842463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58A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8154" y="992808"/>
              <a:ext cx="491877" cy="403450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3508289" y="1422723"/>
              <a:ext cx="117316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Cục</a:t>
              </a:r>
              <a:r>
                <a:rPr lang="en-US" sz="1000" b="1" dirty="0">
                  <a:solidFill>
                    <a:schemeClr val="accent2">
                      <a:lumMod val="75000"/>
                    </a:schemeClr>
                  </a:solidFill>
                </a:rPr>
                <a:t> QLCL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42552" y="2414488"/>
            <a:ext cx="1042407" cy="982800"/>
            <a:chOff x="5539836" y="2984635"/>
            <a:chExt cx="1042407" cy="982800"/>
          </a:xfrm>
        </p:grpSpPr>
        <p:sp>
          <p:nvSpPr>
            <p:cNvPr id="22" name="Oval 21"/>
            <p:cNvSpPr/>
            <p:nvPr/>
          </p:nvSpPr>
          <p:spPr>
            <a:xfrm>
              <a:off x="5539836" y="2984635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58A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06306" y="3163899"/>
              <a:ext cx="666269" cy="349627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5561372" y="3610368"/>
              <a:ext cx="102087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Sở</a:t>
              </a:r>
              <a:r>
                <a:rPr lang="en-US" sz="1000" b="1" dirty="0">
                  <a:solidFill>
                    <a:schemeClr val="accent2">
                      <a:lumMod val="75000"/>
                    </a:schemeClr>
                  </a:solidFill>
                </a:rPr>
                <a:t> GD&amp;ĐT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675969" y="1450083"/>
            <a:ext cx="1031020" cy="982800"/>
            <a:chOff x="2680444" y="1523206"/>
            <a:chExt cx="1031020" cy="982800"/>
          </a:xfrm>
        </p:grpSpPr>
        <p:sp>
          <p:nvSpPr>
            <p:cNvPr id="19" name="Oval 18"/>
            <p:cNvSpPr/>
            <p:nvPr/>
          </p:nvSpPr>
          <p:spPr>
            <a:xfrm>
              <a:off x="2728664" y="1523206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58A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19127" y="1656507"/>
              <a:ext cx="415725" cy="388904"/>
            </a:xfrm>
            <a:prstGeom prst="rect">
              <a:avLst/>
            </a:prstGeom>
          </p:spPr>
        </p:pic>
        <p:sp>
          <p:nvSpPr>
            <p:cNvPr id="49" name="Rectangle 48"/>
            <p:cNvSpPr/>
            <p:nvPr/>
          </p:nvSpPr>
          <p:spPr>
            <a:xfrm>
              <a:off x="2680444" y="2092441"/>
              <a:ext cx="102087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Thí</a:t>
              </a:r>
              <a:r>
                <a:rPr lang="en-US" sz="1000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sinh</a:t>
              </a:r>
              <a:endParaRPr lang="en-US" sz="1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95753" y="2508959"/>
            <a:ext cx="1161134" cy="982800"/>
            <a:chOff x="2595440" y="2699743"/>
            <a:chExt cx="1161134" cy="982800"/>
          </a:xfrm>
        </p:grpSpPr>
        <p:grpSp>
          <p:nvGrpSpPr>
            <p:cNvPr id="8" name="Group 7"/>
            <p:cNvGrpSpPr/>
            <p:nvPr/>
          </p:nvGrpSpPr>
          <p:grpSpPr>
            <a:xfrm>
              <a:off x="2693417" y="2699743"/>
              <a:ext cx="982800" cy="982800"/>
              <a:chOff x="2742198" y="2717357"/>
              <a:chExt cx="982800" cy="9828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742198" y="2717357"/>
                <a:ext cx="982800" cy="9828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758A8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60111" y="2855057"/>
                <a:ext cx="380349" cy="319714"/>
              </a:xfrm>
              <a:prstGeom prst="rect">
                <a:avLst/>
              </a:prstGeom>
            </p:spPr>
          </p:pic>
        </p:grpSp>
        <p:sp>
          <p:nvSpPr>
            <p:cNvPr id="50" name="Rectangle 49"/>
            <p:cNvSpPr/>
            <p:nvPr/>
          </p:nvSpPr>
          <p:spPr>
            <a:xfrm>
              <a:off x="2595440" y="3179480"/>
              <a:ext cx="11611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chemeClr val="bg1">
                      <a:lumMod val="75000"/>
                    </a:schemeClr>
                  </a:solidFill>
                </a:rPr>
                <a:t>Trường</a:t>
              </a:r>
              <a:r>
                <a:rPr lang="en-US" sz="1000" b="1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b="1" dirty="0" err="1">
                  <a:solidFill>
                    <a:schemeClr val="bg1">
                      <a:lumMod val="75000"/>
                    </a:schemeClr>
                  </a:solidFill>
                </a:rPr>
                <a:t>Đại</a:t>
              </a:r>
              <a:r>
                <a:rPr lang="en-US" sz="1000" b="1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b="1" dirty="0" err="1" smtClean="0">
                  <a:solidFill>
                    <a:schemeClr val="bg1">
                      <a:lumMod val="75000"/>
                    </a:schemeClr>
                  </a:solidFill>
                </a:rPr>
                <a:t>học</a:t>
              </a:r>
              <a:r>
                <a:rPr lang="en-US" sz="1000" b="1" dirty="0" smtClean="0">
                  <a:solidFill>
                    <a:schemeClr val="bg1">
                      <a:lumMod val="75000"/>
                    </a:schemeClr>
                  </a:solidFill>
                </a:rPr>
                <a:t> – Cao </a:t>
              </a:r>
              <a:r>
                <a:rPr lang="en-US" sz="1000" b="1" dirty="0" err="1" smtClean="0">
                  <a:solidFill>
                    <a:schemeClr val="bg1">
                      <a:lumMod val="75000"/>
                    </a:schemeClr>
                  </a:solidFill>
                </a:rPr>
                <a:t>đẳng</a:t>
              </a:r>
              <a:endParaRPr lang="en-US" sz="10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26051" y="3386301"/>
            <a:ext cx="1020871" cy="982800"/>
            <a:chOff x="4619441" y="3666364"/>
            <a:chExt cx="1020871" cy="982800"/>
          </a:xfrm>
        </p:grpSpPr>
        <p:sp>
          <p:nvSpPr>
            <p:cNvPr id="21" name="Oval 20"/>
            <p:cNvSpPr/>
            <p:nvPr/>
          </p:nvSpPr>
          <p:spPr>
            <a:xfrm>
              <a:off x="4638477" y="3666364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58A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72181" y="3856539"/>
              <a:ext cx="378657" cy="357909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4619441" y="4274432"/>
              <a:ext cx="102087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Hội</a:t>
              </a:r>
              <a:r>
                <a:rPr lang="en-US" sz="1000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đồng</a:t>
              </a:r>
              <a:r>
                <a:rPr lang="en-US" sz="1000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thi</a:t>
              </a:r>
              <a:endParaRPr lang="en-US" sz="1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70433" y="1369528"/>
            <a:ext cx="1250553" cy="991028"/>
            <a:chOff x="5638201" y="1744811"/>
            <a:chExt cx="1250553" cy="991028"/>
          </a:xfrm>
        </p:grpSpPr>
        <p:grpSp>
          <p:nvGrpSpPr>
            <p:cNvPr id="3" name="Group 2"/>
            <p:cNvGrpSpPr/>
            <p:nvPr/>
          </p:nvGrpSpPr>
          <p:grpSpPr>
            <a:xfrm>
              <a:off x="5764412" y="1744811"/>
              <a:ext cx="982800" cy="982800"/>
              <a:chOff x="5764412" y="1744811"/>
              <a:chExt cx="982800" cy="9828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5764412" y="1744811"/>
                <a:ext cx="982800" cy="9828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758A8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24496" y="1837690"/>
                <a:ext cx="432531" cy="474936"/>
              </a:xfrm>
              <a:prstGeom prst="rect">
                <a:avLst/>
              </a:prstGeom>
            </p:spPr>
          </p:pic>
        </p:grpSp>
        <p:sp>
          <p:nvSpPr>
            <p:cNvPr id="52" name="Rectangle 51"/>
            <p:cNvSpPr/>
            <p:nvPr/>
          </p:nvSpPr>
          <p:spPr>
            <a:xfrm>
              <a:off x="5638201" y="2335729"/>
              <a:ext cx="125055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Điểm</a:t>
              </a:r>
              <a:r>
                <a:rPr lang="en-US" sz="1000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tiếp</a:t>
              </a:r>
              <a:r>
                <a:rPr lang="en-US" sz="1000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</a:p>
            <a:p>
              <a:pPr algn="ctr"/>
              <a:r>
                <a:rPr lang="en-US" sz="1000" b="1" dirty="0" err="1">
                  <a:solidFill>
                    <a:schemeClr val="accent2">
                      <a:lumMod val="75000"/>
                    </a:schemeClr>
                  </a:solidFill>
                </a:rPr>
                <a:t>nhận</a:t>
              </a:r>
              <a:endParaRPr lang="en-US" sz="1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276511" y="2445704"/>
            <a:ext cx="429795" cy="151546"/>
          </a:xfrm>
          <a:prstGeom prst="straightConnector1">
            <a:avLst/>
          </a:prstGeom>
          <a:ln>
            <a:solidFill>
              <a:srgbClr val="758A8B">
                <a:alpha val="46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3732206" y="2310943"/>
            <a:ext cx="463982" cy="180532"/>
          </a:xfrm>
          <a:prstGeom prst="straightConnector1">
            <a:avLst/>
          </a:prstGeom>
          <a:ln>
            <a:solidFill>
              <a:srgbClr val="758A8B">
                <a:alpha val="46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4246055" y="1880694"/>
            <a:ext cx="224997" cy="302960"/>
          </a:xfrm>
          <a:prstGeom prst="straightConnector1">
            <a:avLst/>
          </a:prstGeom>
          <a:ln>
            <a:solidFill>
              <a:srgbClr val="758A8B">
                <a:alpha val="46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674206" y="791269"/>
            <a:ext cx="1020871" cy="982800"/>
            <a:chOff x="4766076" y="858536"/>
            <a:chExt cx="1020871" cy="982800"/>
          </a:xfrm>
        </p:grpSpPr>
        <p:sp>
          <p:nvSpPr>
            <p:cNvPr id="32" name="Oval 31"/>
            <p:cNvSpPr/>
            <p:nvPr/>
          </p:nvSpPr>
          <p:spPr>
            <a:xfrm>
              <a:off x="4794695" y="858536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58A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66076" y="1434900"/>
              <a:ext cx="102087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>
                      <a:lumMod val="75000"/>
                    </a:schemeClr>
                  </a:solidFill>
                </a:rPr>
                <a:t>Vụ GDĐH</a:t>
              </a:r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43893" y="1031450"/>
              <a:ext cx="491877" cy="40345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3253103" y="3438419"/>
            <a:ext cx="982800" cy="982800"/>
            <a:chOff x="3488252" y="3537853"/>
            <a:chExt cx="982800" cy="982800"/>
          </a:xfrm>
        </p:grpSpPr>
        <p:sp>
          <p:nvSpPr>
            <p:cNvPr id="38" name="Oval 37"/>
            <p:cNvSpPr/>
            <p:nvPr/>
          </p:nvSpPr>
          <p:spPr>
            <a:xfrm>
              <a:off x="3488252" y="3537853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58A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89477" y="3628041"/>
              <a:ext cx="380349" cy="319714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3600786" y="3990496"/>
              <a:ext cx="8004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Trường</a:t>
              </a:r>
              <a:r>
                <a:rPr lang="en-US" sz="1100" b="1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điều</a:t>
              </a:r>
              <a:r>
                <a:rPr lang="en-US" sz="1100" b="1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phối</a:t>
              </a:r>
              <a:endParaRPr lang="en-US" sz="11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0" name="Snip Single Corner Rectangle 59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ight Triangle 60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63" name="Snip Single Corner Rectangle 62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ight Triangle 63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234640" y="3688797"/>
            <a:ext cx="1088462" cy="982800"/>
            <a:chOff x="3420279" y="3537853"/>
            <a:chExt cx="1088462" cy="982800"/>
          </a:xfrm>
        </p:grpSpPr>
        <p:sp>
          <p:nvSpPr>
            <p:cNvPr id="57" name="Oval 56"/>
            <p:cNvSpPr/>
            <p:nvPr/>
          </p:nvSpPr>
          <p:spPr>
            <a:xfrm>
              <a:off x="3488252" y="3537853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58A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89477" y="3628041"/>
              <a:ext cx="380349" cy="319714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3420279" y="3947755"/>
              <a:ext cx="108846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Đơn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vị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tổ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chức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thi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độc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lập</a:t>
              </a:r>
              <a:endParaRPr lang="en-US" sz="11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66" name="Straight Arrow Connector 65"/>
          <p:cNvCxnSpPr/>
          <p:nvPr/>
        </p:nvCxnSpPr>
        <p:spPr>
          <a:xfrm flipH="1">
            <a:off x="4091760" y="3163331"/>
            <a:ext cx="281843" cy="287962"/>
          </a:xfrm>
          <a:prstGeom prst="straightConnector1">
            <a:avLst/>
          </a:prstGeom>
          <a:ln>
            <a:solidFill>
              <a:srgbClr val="758A8B">
                <a:alpha val="46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1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78216" y="193167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Calibri" panose="020F0502020204030204" pitchFamily="34" charset="0"/>
                <a:sym typeface="Source Sans Pro"/>
              </a:rPr>
              <a:t>Các</a:t>
            </a:r>
            <a:r>
              <a:rPr lang="en-US" sz="2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Calibri" panose="020F0502020204030204" pitchFamily="34" charset="0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Calibri" panose="020F0502020204030204" pitchFamily="34" charset="0"/>
                <a:sym typeface="Source Sans Pro"/>
              </a:rPr>
              <a:t>phân</a:t>
            </a:r>
            <a:r>
              <a:rPr lang="en-US" sz="2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Calibri" panose="020F0502020204030204" pitchFamily="34" charset="0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Calibri" panose="020F0502020204030204" pitchFamily="34" charset="0"/>
                <a:sym typeface="Source Sans Pro"/>
              </a:rPr>
              <a:t>hệ</a:t>
            </a:r>
            <a:r>
              <a:rPr lang="en-US" sz="2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Calibri" panose="020F0502020204030204" pitchFamily="34" charset="0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Source Sans Pro"/>
                <a:cs typeface="Calibri" panose="020F0502020204030204" pitchFamily="34" charset="0"/>
                <a:sym typeface="Source Sans Pro"/>
              </a:rPr>
              <a:t>chính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718838"/>
            <a:ext cx="457200" cy="234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26297" y="1041668"/>
            <a:ext cx="4244135" cy="3306648"/>
          </a:xfrm>
          <a:prstGeom prst="ellipse">
            <a:avLst/>
          </a:prstGeom>
          <a:noFill/>
          <a:ln cmpd="dbl">
            <a:solidFill>
              <a:srgbClr val="95A5A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717101" y="656880"/>
            <a:ext cx="1173169" cy="982800"/>
            <a:chOff x="3717101" y="804363"/>
            <a:chExt cx="1173169" cy="982800"/>
          </a:xfrm>
        </p:grpSpPr>
        <p:sp>
          <p:nvSpPr>
            <p:cNvPr id="24" name="Oval 23"/>
            <p:cNvSpPr/>
            <p:nvPr/>
          </p:nvSpPr>
          <p:spPr>
            <a:xfrm>
              <a:off x="3838288" y="804363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DC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1139" y="967445"/>
              <a:ext cx="491877" cy="403450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3717101" y="1384623"/>
              <a:ext cx="117316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FF0000"/>
                  </a:solidFill>
                </a:rPr>
                <a:t>  </a:t>
              </a:r>
              <a:r>
                <a:rPr lang="en-US" sz="1000" b="1" dirty="0" err="1" smtClean="0">
                  <a:solidFill>
                    <a:srgbClr val="FF0000"/>
                  </a:solidFill>
                </a:rPr>
                <a:t>Cục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000" b="1" dirty="0">
                  <a:solidFill>
                    <a:srgbClr val="FF0000"/>
                  </a:solidFill>
                </a:rPr>
                <a:t>QLCL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59289" y="2617002"/>
            <a:ext cx="1042407" cy="982800"/>
            <a:chOff x="6485343" y="2875331"/>
            <a:chExt cx="1042407" cy="982800"/>
          </a:xfrm>
        </p:grpSpPr>
        <p:sp>
          <p:nvSpPr>
            <p:cNvPr id="22" name="Oval 21"/>
            <p:cNvSpPr/>
            <p:nvPr/>
          </p:nvSpPr>
          <p:spPr>
            <a:xfrm>
              <a:off x="6485343" y="2875331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DC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51813" y="3054595"/>
              <a:ext cx="666269" cy="349627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6506879" y="3501064"/>
              <a:ext cx="102087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rgbClr val="FF0000"/>
                  </a:solidFill>
                </a:rPr>
                <a:t>Sở</a:t>
              </a:r>
              <a:r>
                <a:rPr lang="en-US" sz="1000" b="1" dirty="0">
                  <a:solidFill>
                    <a:srgbClr val="FF0000"/>
                  </a:solidFill>
                </a:rPr>
                <a:t> GD&amp;ĐT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670181" y="1385248"/>
            <a:ext cx="1040545" cy="982800"/>
            <a:chOff x="2670181" y="1532731"/>
            <a:chExt cx="1040545" cy="982800"/>
          </a:xfrm>
        </p:grpSpPr>
        <p:sp>
          <p:nvSpPr>
            <p:cNvPr id="19" name="Oval 18"/>
            <p:cNvSpPr/>
            <p:nvPr/>
          </p:nvSpPr>
          <p:spPr>
            <a:xfrm>
              <a:off x="2727926" y="1532731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DC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08864" y="1656507"/>
              <a:ext cx="415725" cy="388904"/>
            </a:xfrm>
            <a:prstGeom prst="rect">
              <a:avLst/>
            </a:prstGeom>
          </p:spPr>
        </p:pic>
        <p:sp>
          <p:nvSpPr>
            <p:cNvPr id="49" name="Rectangle 48"/>
            <p:cNvSpPr/>
            <p:nvPr/>
          </p:nvSpPr>
          <p:spPr>
            <a:xfrm>
              <a:off x="2670181" y="2092441"/>
              <a:ext cx="102087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rgbClr val="FF0000"/>
                  </a:solidFill>
                </a:rPr>
                <a:t>Thí</a:t>
              </a:r>
              <a:r>
                <a:rPr lang="en-US" sz="1000" b="1" dirty="0">
                  <a:solidFill>
                    <a:srgbClr val="FF0000"/>
                  </a:solidFill>
                </a:rPr>
                <a:t> </a:t>
              </a:r>
              <a:r>
                <a:rPr lang="en-US" sz="1000" b="1" dirty="0" err="1">
                  <a:solidFill>
                    <a:srgbClr val="FF0000"/>
                  </a:solidFill>
                </a:rPr>
                <a:t>sinh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71643" y="2608648"/>
            <a:ext cx="1069415" cy="982800"/>
            <a:chOff x="2569956" y="2866827"/>
            <a:chExt cx="1069415" cy="982800"/>
          </a:xfrm>
        </p:grpSpPr>
        <p:sp>
          <p:nvSpPr>
            <p:cNvPr id="20" name="Oval 19"/>
            <p:cNvSpPr/>
            <p:nvPr/>
          </p:nvSpPr>
          <p:spPr>
            <a:xfrm>
              <a:off x="2569956" y="2866827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DC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87869" y="3004527"/>
              <a:ext cx="380349" cy="319714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2618500" y="3346339"/>
              <a:ext cx="10208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rgbClr val="A6B8C6"/>
                  </a:solidFill>
                </a:rPr>
                <a:t>Trường</a:t>
              </a:r>
              <a:r>
                <a:rPr lang="en-US" sz="1000" b="1" dirty="0">
                  <a:solidFill>
                    <a:srgbClr val="A6B8C6"/>
                  </a:solidFill>
                </a:rPr>
                <a:t> Đại học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630038" y="3657250"/>
            <a:ext cx="1020871" cy="1008178"/>
            <a:chOff x="5440636" y="3799714"/>
            <a:chExt cx="1020871" cy="1008178"/>
          </a:xfrm>
        </p:grpSpPr>
        <p:sp>
          <p:nvSpPr>
            <p:cNvPr id="21" name="Oval 20"/>
            <p:cNvSpPr/>
            <p:nvPr/>
          </p:nvSpPr>
          <p:spPr>
            <a:xfrm>
              <a:off x="5459672" y="3799714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DC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88493" y="3997217"/>
              <a:ext cx="378657" cy="357909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5440636" y="4407782"/>
              <a:ext cx="10208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rgbClr val="FF0000"/>
                  </a:solidFill>
                </a:rPr>
                <a:t>Hội</a:t>
              </a:r>
              <a:r>
                <a:rPr lang="en-US" sz="1000" b="1" dirty="0">
                  <a:solidFill>
                    <a:srgbClr val="FF0000"/>
                  </a:solidFill>
                </a:rPr>
                <a:t> </a:t>
              </a:r>
              <a:r>
                <a:rPr lang="en-US" sz="1000" b="1" dirty="0" err="1">
                  <a:solidFill>
                    <a:srgbClr val="FF0000"/>
                  </a:solidFill>
                </a:rPr>
                <a:t>đồng</a:t>
              </a:r>
              <a:r>
                <a:rPr lang="en-US" sz="1000" b="1" dirty="0">
                  <a:solidFill>
                    <a:srgbClr val="FF0000"/>
                  </a:solidFill>
                </a:rPr>
                <a:t> </a:t>
              </a:r>
              <a:endParaRPr lang="en-US" sz="1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1000" b="1" dirty="0" err="1" smtClean="0">
                  <a:solidFill>
                    <a:srgbClr val="FF0000"/>
                  </a:solidFill>
                </a:rPr>
                <a:t>thi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39211" y="1324288"/>
            <a:ext cx="1250553" cy="991028"/>
            <a:chOff x="6339211" y="1471771"/>
            <a:chExt cx="1250553" cy="991028"/>
          </a:xfrm>
        </p:grpSpPr>
        <p:sp>
          <p:nvSpPr>
            <p:cNvPr id="23" name="Oval 22"/>
            <p:cNvSpPr/>
            <p:nvPr/>
          </p:nvSpPr>
          <p:spPr>
            <a:xfrm>
              <a:off x="6465422" y="1471771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DC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25506" y="1564650"/>
              <a:ext cx="432531" cy="474936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6339211" y="2062689"/>
              <a:ext cx="125055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rgbClr val="FF0000"/>
                  </a:solidFill>
                </a:rPr>
                <a:t>Điểm</a:t>
              </a:r>
              <a:r>
                <a:rPr lang="en-US" sz="1000" b="1" dirty="0">
                  <a:solidFill>
                    <a:srgbClr val="FF0000"/>
                  </a:solidFill>
                </a:rPr>
                <a:t> </a:t>
              </a:r>
              <a:r>
                <a:rPr lang="en-US" sz="1000" b="1" dirty="0" err="1">
                  <a:solidFill>
                    <a:srgbClr val="FF0000"/>
                  </a:solidFill>
                </a:rPr>
                <a:t>tiếp</a:t>
              </a:r>
              <a:r>
                <a:rPr lang="en-US" sz="1000" b="1" dirty="0">
                  <a:solidFill>
                    <a:srgbClr val="FF0000"/>
                  </a:solidFill>
                </a:rPr>
                <a:t> </a:t>
              </a:r>
            </a:p>
            <a:p>
              <a:pPr algn="ctr"/>
              <a:r>
                <a:rPr lang="en-US" sz="1000" b="1" dirty="0" err="1">
                  <a:solidFill>
                    <a:srgbClr val="FF0000"/>
                  </a:solidFill>
                </a:rPr>
                <a:t>nhận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48279" y="596250"/>
            <a:ext cx="1020871" cy="982800"/>
            <a:chOff x="5295508" y="743733"/>
            <a:chExt cx="1020871" cy="982800"/>
          </a:xfrm>
        </p:grpSpPr>
        <p:sp>
          <p:nvSpPr>
            <p:cNvPr id="32" name="Oval 31"/>
            <p:cNvSpPr/>
            <p:nvPr/>
          </p:nvSpPr>
          <p:spPr>
            <a:xfrm>
              <a:off x="5324127" y="743733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DC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95508" y="1320097"/>
              <a:ext cx="102087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A6B8C6"/>
                  </a:solidFill>
                </a:rPr>
                <a:t>Vụ GDĐH</a:t>
              </a:r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73325" y="916647"/>
              <a:ext cx="491877" cy="40345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117571" y="3668325"/>
            <a:ext cx="982800" cy="982800"/>
            <a:chOff x="3709992" y="3804002"/>
            <a:chExt cx="982800" cy="982800"/>
          </a:xfrm>
        </p:grpSpPr>
        <p:sp>
          <p:nvSpPr>
            <p:cNvPr id="38" name="Oval 37"/>
            <p:cNvSpPr/>
            <p:nvPr/>
          </p:nvSpPr>
          <p:spPr>
            <a:xfrm>
              <a:off x="3709992" y="3804002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DC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11217" y="3894190"/>
              <a:ext cx="380349" cy="319714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3822526" y="4256645"/>
              <a:ext cx="8004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>
                  <a:solidFill>
                    <a:srgbClr val="A6B8C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Trường</a:t>
              </a:r>
              <a:r>
                <a:rPr lang="en-US" sz="1100" b="1" dirty="0">
                  <a:solidFill>
                    <a:srgbClr val="A6B8C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>
                  <a:solidFill>
                    <a:srgbClr val="A6B8C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điều</a:t>
              </a:r>
              <a:r>
                <a:rPr lang="en-US" sz="1100" b="1" dirty="0">
                  <a:solidFill>
                    <a:srgbClr val="A6B8C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>
                  <a:solidFill>
                    <a:srgbClr val="A6B8C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phối</a:t>
              </a:r>
              <a:endParaRPr lang="en-US" sz="1100" b="1" dirty="0">
                <a:solidFill>
                  <a:srgbClr val="A6B8C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Regular Pentagon 8"/>
          <p:cNvSpPr/>
          <p:nvPr/>
        </p:nvSpPr>
        <p:spPr>
          <a:xfrm>
            <a:off x="3822526" y="1368087"/>
            <a:ext cx="2534292" cy="2216576"/>
          </a:xfrm>
          <a:prstGeom prst="pentagon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785922" y="2281194"/>
            <a:ext cx="636685" cy="63264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>
                <a:lumMod val="75000"/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0"/>
            <a:endCxn id="10" idx="0"/>
          </p:cNvCxnSpPr>
          <p:nvPr/>
        </p:nvCxnSpPr>
        <p:spPr>
          <a:xfrm>
            <a:off x="5089672" y="1368087"/>
            <a:ext cx="14593" cy="913107"/>
          </a:xfrm>
          <a:prstGeom prst="line">
            <a:avLst/>
          </a:prstGeom>
          <a:ln>
            <a:solidFill>
              <a:schemeClr val="accent2">
                <a:lumMod val="75000"/>
                <a:alpha val="4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5"/>
          </p:cNvCxnSpPr>
          <p:nvPr/>
        </p:nvCxnSpPr>
        <p:spPr>
          <a:xfrm flipV="1">
            <a:off x="5416535" y="2214742"/>
            <a:ext cx="940280" cy="250393"/>
          </a:xfrm>
          <a:prstGeom prst="line">
            <a:avLst/>
          </a:prstGeom>
          <a:ln>
            <a:solidFill>
              <a:schemeClr val="accent2">
                <a:lumMod val="75000"/>
                <a:alpha val="4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1"/>
          </p:cNvCxnSpPr>
          <p:nvPr/>
        </p:nvCxnSpPr>
        <p:spPr>
          <a:xfrm>
            <a:off x="3822529" y="2214742"/>
            <a:ext cx="986211" cy="250393"/>
          </a:xfrm>
          <a:prstGeom prst="line">
            <a:avLst/>
          </a:prstGeom>
          <a:ln>
            <a:solidFill>
              <a:schemeClr val="accent2">
                <a:lumMod val="75000"/>
                <a:alpha val="4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9" idx="2"/>
            <a:endCxn id="10" idx="3"/>
          </p:cNvCxnSpPr>
          <p:nvPr/>
        </p:nvCxnSpPr>
        <p:spPr>
          <a:xfrm flipV="1">
            <a:off x="4306534" y="2821190"/>
            <a:ext cx="572628" cy="763467"/>
          </a:xfrm>
          <a:prstGeom prst="line">
            <a:avLst/>
          </a:prstGeom>
          <a:ln>
            <a:solidFill>
              <a:schemeClr val="accent2">
                <a:lumMod val="75000"/>
                <a:alpha val="4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" idx="4"/>
            <a:endCxn id="10" idx="5"/>
          </p:cNvCxnSpPr>
          <p:nvPr/>
        </p:nvCxnSpPr>
        <p:spPr>
          <a:xfrm flipH="1" flipV="1">
            <a:off x="5329367" y="2821190"/>
            <a:ext cx="543443" cy="763467"/>
          </a:xfrm>
          <a:prstGeom prst="line">
            <a:avLst/>
          </a:prstGeom>
          <a:ln>
            <a:solidFill>
              <a:schemeClr val="accent2">
                <a:lumMod val="75000"/>
                <a:alpha val="4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586849" y="3117413"/>
            <a:ext cx="1020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QL PĐK</a:t>
            </a:r>
            <a:endParaRPr lang="en-US" sz="1200" b="1" dirty="0">
              <a:solidFill>
                <a:schemeClr val="accent2">
                  <a:lumMod val="75000"/>
                  <a:alpha val="95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454048" y="2458354"/>
            <a:ext cx="740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TỔ 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CHỨC 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THI</a:t>
            </a:r>
            <a:endParaRPr lang="en-US" sz="1200" b="1" dirty="0">
              <a:solidFill>
                <a:schemeClr val="accent2">
                  <a:lumMod val="75000"/>
                  <a:alpha val="95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32349" y="1803445"/>
            <a:ext cx="75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XÉT 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TN</a:t>
            </a:r>
            <a:endParaRPr lang="en-US" sz="1200" b="1" dirty="0">
              <a:solidFill>
                <a:schemeClr val="accent2">
                  <a:lumMod val="75000"/>
                  <a:alpha val="9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178127" y="1783934"/>
            <a:ext cx="1020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XÉT 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TUYỂN</a:t>
            </a:r>
            <a:endParaRPr lang="en-US" sz="1200" b="1" dirty="0">
              <a:solidFill>
                <a:schemeClr val="accent2">
                  <a:lumMod val="75000"/>
                  <a:alpha val="95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905207" y="2478863"/>
            <a:ext cx="1020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NHẬP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HỌC</a:t>
            </a:r>
            <a:endParaRPr lang="en-US" sz="1200" b="1" dirty="0">
              <a:solidFill>
                <a:schemeClr val="accent2">
                  <a:lumMod val="75000"/>
                  <a:alpha val="95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78546" y="2475653"/>
            <a:ext cx="882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  <a:alpha val="95000"/>
                  </a:schemeClr>
                </a:solidFill>
              </a:rPr>
              <a:t>BC-TK</a:t>
            </a:r>
            <a:endParaRPr lang="en-US" sz="1200" b="1" dirty="0">
              <a:solidFill>
                <a:schemeClr val="accent2">
                  <a:lumMod val="75000"/>
                  <a:alpha val="95000"/>
                </a:schemeClr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43" name="Snip Single Corner Rectangle 42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ight Triangle 43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46" name="Snip Single Corner Rectangle 45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ight Triangle 54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331632" y="3780692"/>
            <a:ext cx="1088462" cy="982800"/>
            <a:chOff x="3420279" y="3537853"/>
            <a:chExt cx="1088462" cy="982800"/>
          </a:xfrm>
        </p:grpSpPr>
        <p:sp>
          <p:nvSpPr>
            <p:cNvPr id="58" name="Oval 57"/>
            <p:cNvSpPr/>
            <p:nvPr/>
          </p:nvSpPr>
          <p:spPr>
            <a:xfrm>
              <a:off x="3488252" y="3537853"/>
              <a:ext cx="982800" cy="982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58A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89477" y="3628041"/>
              <a:ext cx="380349" cy="319714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3420279" y="3947755"/>
              <a:ext cx="108846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Đơn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vị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tổ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chức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thi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độc</a:t>
              </a:r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 err="1" smtClean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lập</a:t>
              </a:r>
              <a:endParaRPr lang="en-US" sz="11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84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noProof="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Điểm</a:t>
            </a:r>
            <a:r>
              <a:rPr lang="en-US" sz="2400" kern="0" noProof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noProof="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khác</a:t>
            </a:r>
            <a:r>
              <a:rPr lang="en-US" sz="2400" kern="0" noProof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noProof="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biệt</a:t>
            </a:r>
            <a:r>
              <a:rPr lang="en-US" sz="2400" kern="0" noProof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noProof="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của</a:t>
            </a:r>
            <a:r>
              <a:rPr lang="en-US" sz="2400" kern="0" noProof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noProof="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năm</a:t>
            </a:r>
            <a:r>
              <a:rPr lang="en-US" sz="2400" kern="0" noProof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Source Sans Pro"/>
                <a:cs typeface="Source Sans Pro"/>
                <a:sym typeface="Source Sans Pro"/>
              </a:rPr>
              <a:t> 2024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51378"/>
              </p:ext>
            </p:extLst>
          </p:nvPr>
        </p:nvGraphicFramePr>
        <p:xfrm>
          <a:off x="578224" y="1202644"/>
          <a:ext cx="7946651" cy="238841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012701">
                  <a:extLst>
                    <a:ext uri="{9D8B030D-6E8A-4147-A177-3AD203B41FA5}">
                      <a16:colId xmlns:a16="http://schemas.microsoft.com/office/drawing/2014/main" xmlns="" val="2967165685"/>
                    </a:ext>
                  </a:extLst>
                </a:gridCol>
                <a:gridCol w="4933950">
                  <a:extLst>
                    <a:ext uri="{9D8B030D-6E8A-4147-A177-3AD203B41FA5}">
                      <a16:colId xmlns:a16="http://schemas.microsoft.com/office/drawing/2014/main" xmlns="" val="2014807634"/>
                    </a:ext>
                  </a:extLst>
                </a:gridCol>
              </a:tblGrid>
              <a:tr h="5476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Nội</a:t>
                      </a:r>
                      <a:r>
                        <a:rPr lang="en-US" baseline="0" dirty="0" smtClean="0"/>
                        <a:t> dung </a:t>
                      </a:r>
                      <a:r>
                        <a:rPr lang="en-US" baseline="0" dirty="0" err="1" smtClean="0"/>
                        <a:t>thay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đổi</a:t>
                      </a:r>
                      <a:endParaRPr lang="vi-V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Mô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tả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thay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đổi</a:t>
                      </a:r>
                      <a:endParaRPr lang="vi-V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61734533"/>
                  </a:ext>
                </a:extLst>
              </a:tr>
              <a:tr h="95127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Biểu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mẫu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báo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cáo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sổ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cấp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bằng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tốt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nghiệp</a:t>
                      </a:r>
                      <a:endParaRPr lang="vi-VN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Cập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nhật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theo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biểu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mẫu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mới</a:t>
                      </a:r>
                      <a:endParaRPr lang="vi-VN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2442606"/>
                  </a:ext>
                </a:extLst>
              </a:tr>
              <a:tr h="88950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en-US" sz="1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Đồng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bộ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dữ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liệu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học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bạ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từng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bản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ghi</a:t>
                      </a:r>
                      <a:endParaRPr lang="en-US" sz="14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Bổ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sung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cho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phép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đồng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bộ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dữ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liệu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học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bạ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đơn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lẻ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từng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bản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ghi</a:t>
                      </a:r>
                      <a:endParaRPr lang="vi-VN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5011230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" name="Snip Single Corner Rectangle 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9" name="Snip Single Corner Rectangle 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43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Những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vấn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đề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lưu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ý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triển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khai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sử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dụng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phần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mềm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" name="Snip Single Corner Rectangle 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9" name="Snip Single Corner Rectangle 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95725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phiếu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hay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bị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nhập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sai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71863" y="1324972"/>
            <a:ext cx="7105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1. 1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Mục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Tên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Hệ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thống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đã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tách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tên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không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cần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nhập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cả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họ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tên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818" y="3164880"/>
            <a:ext cx="5312737" cy="13779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758" y="1744338"/>
            <a:ext cx="5812483" cy="518557"/>
          </a:xfrm>
          <a:prstGeom prst="rect">
            <a:avLst/>
          </a:prstGeom>
          <a:ln>
            <a:solidFill>
              <a:srgbClr val="22393E"/>
            </a:solidFill>
          </a:ln>
        </p:spPr>
      </p:pic>
      <p:sp>
        <p:nvSpPr>
          <p:cNvPr id="20" name="Rectangle 19"/>
          <p:cNvSpPr/>
          <p:nvPr/>
        </p:nvSpPr>
        <p:spPr>
          <a:xfrm>
            <a:off x="910443" y="2469881"/>
            <a:ext cx="7105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Mục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vi-VN" dirty="0">
                <a:solidFill>
                  <a:schemeClr val="bg1">
                    <a:lumMod val="50000"/>
                  </a:schemeClr>
                </a:solidFill>
              </a:rPr>
              <a:t>Nơi/HK thường </a:t>
            </a:r>
            <a:r>
              <a:rPr lang="vi-VN" dirty="0" smtClean="0">
                <a:solidFill>
                  <a:schemeClr val="bg1">
                    <a:lumMod val="50000"/>
                  </a:schemeClr>
                </a:solidFill>
              </a:rPr>
              <a:t>trú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Cần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tích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chọn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đúng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ô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khai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báo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thời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gian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thường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trú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để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được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hưởng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ưu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tiên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khu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vực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5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Những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vấn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đề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lưu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ý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triển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khai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sử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dụng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phần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mềm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" name="Snip Single Corner Rectangle 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9" name="Snip Single Corner Rectangle 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84102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phiếu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hay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bị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nhập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sai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1863" y="1205520"/>
            <a:ext cx="76352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Mục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5: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Nếu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xã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phường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có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nhiều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mã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cần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điền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đúng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mã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để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hưởng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ưu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tiên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khu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vực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3813" y="1589959"/>
            <a:ext cx="5278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045424"/>
              </p:ext>
            </p:extLst>
          </p:nvPr>
        </p:nvGraphicFramePr>
        <p:xfrm>
          <a:off x="3327994" y="1505509"/>
          <a:ext cx="3788103" cy="3330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4" imgW="8734548" imgH="7677302" progId="Visio.Drawing.15">
                  <p:embed/>
                </p:oleObj>
              </mc:Choice>
              <mc:Fallback>
                <p:oleObj r:id="rId4" imgW="8734548" imgH="7677302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994" y="1505509"/>
                        <a:ext cx="3788103" cy="33306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324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57200" y="32558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Những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vấn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đề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lưu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ý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triển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khai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sử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dụng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phần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400" kern="0" dirty="0" err="1" smtClean="0">
                <a:solidFill>
                  <a:srgbClr val="FF0000"/>
                </a:solidFill>
                <a:latin typeface="+mj-lt"/>
                <a:ea typeface="Source Sans Pro"/>
                <a:cs typeface="Source Sans Pro"/>
                <a:sym typeface="Source Sans Pro"/>
              </a:rPr>
              <a:t>mềm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78224" y="803902"/>
            <a:ext cx="457200" cy="234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6" name="Snip Single Corner Rectangle 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9" name="Snip Single Corner Rectangle 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95725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phiếu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hay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bị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nhập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sai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58351" y="1337218"/>
            <a:ext cx="80072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Mục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11 –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Thí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sinh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tự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do.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Chỉ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tích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chọn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khi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là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thí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sinh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tự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nhập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đúng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Đã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tốt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nghiệp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Chưa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tốt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nghiệp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504" y="2072398"/>
            <a:ext cx="6980952" cy="45714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8783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32424F"/>
      </a:dk2>
      <a:lt2>
        <a:srgbClr val="C3AFCC"/>
      </a:lt2>
      <a:accent1>
        <a:srgbClr val="E28F16"/>
      </a:accent1>
      <a:accent2>
        <a:srgbClr val="FC1446"/>
      </a:accent2>
      <a:accent3>
        <a:srgbClr val="75436E"/>
      </a:accent3>
      <a:accent4>
        <a:srgbClr val="8DC63F"/>
      </a:accent4>
      <a:accent5>
        <a:srgbClr val="8DC63F"/>
      </a:accent5>
      <a:accent6>
        <a:srgbClr val="E28F16"/>
      </a:accent6>
      <a:hlink>
        <a:srgbClr val="E28F16"/>
      </a:hlink>
      <a:folHlink>
        <a:srgbClr val="A4CC2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34306</TotalTime>
  <Words>682</Words>
  <Application>Microsoft Office PowerPoint</Application>
  <PresentationFormat>On-screen Show (16:9)</PresentationFormat>
  <Paragraphs>128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Visio.Drawing.15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Hệ thống quản lý đại học</dc:title>
  <dc:creator>Vũ Thế Anh</dc:creator>
  <cp:keywords>UMAS, Univercity Management System</cp:keywords>
  <cp:lastModifiedBy>21AK22</cp:lastModifiedBy>
  <cp:revision>3363</cp:revision>
  <cp:lastPrinted>2022-04-20T03:57:32Z</cp:lastPrinted>
  <dcterms:created xsi:type="dcterms:W3CDTF">2014-10-04T04:19:21Z</dcterms:created>
  <dcterms:modified xsi:type="dcterms:W3CDTF">2024-04-22T02:24:31Z</dcterms:modified>
</cp:coreProperties>
</file>